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Barlow" panose="000005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61EFF2-2959-4B4E-9214-14704657C6B0}" v="5" dt="2025-07-17T13:43:42.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m dd" userId="08dedf8d8af0376c" providerId="LiveId" clId="{9F61EFF2-2959-4B4E-9214-14704657C6B0}"/>
    <pc:docChg chg="undo custSel addSld delSld modSld">
      <pc:chgData name="mm dd" userId="08dedf8d8af0376c" providerId="LiveId" clId="{9F61EFF2-2959-4B4E-9214-14704657C6B0}" dt="2025-07-17T13:44:18.850" v="113" actId="1076"/>
      <pc:docMkLst>
        <pc:docMk/>
      </pc:docMkLst>
      <pc:sldChg chg="modSp mod">
        <pc:chgData name="mm dd" userId="08dedf8d8af0376c" providerId="LiveId" clId="{9F61EFF2-2959-4B4E-9214-14704657C6B0}" dt="2025-07-17T13:38:44.607" v="1" actId="1076"/>
        <pc:sldMkLst>
          <pc:docMk/>
          <pc:sldMk cId="0" sldId="259"/>
        </pc:sldMkLst>
        <pc:picChg chg="mod">
          <ac:chgData name="mm dd" userId="08dedf8d8af0376c" providerId="LiveId" clId="{9F61EFF2-2959-4B4E-9214-14704657C6B0}" dt="2025-07-17T13:38:44.607" v="1" actId="1076"/>
          <ac:picMkLst>
            <pc:docMk/>
            <pc:sldMk cId="0" sldId="259"/>
            <ac:picMk id="12" creationId="{00000000-0000-0000-0000-000000000000}"/>
          </ac:picMkLst>
        </pc:picChg>
      </pc:sldChg>
      <pc:sldChg chg="modSp mod">
        <pc:chgData name="mm dd" userId="08dedf8d8af0376c" providerId="LiveId" clId="{9F61EFF2-2959-4B4E-9214-14704657C6B0}" dt="2025-07-17T13:44:18.850" v="113" actId="1076"/>
        <pc:sldMkLst>
          <pc:docMk/>
          <pc:sldMk cId="0" sldId="263"/>
        </pc:sldMkLst>
        <pc:picChg chg="mod">
          <ac:chgData name="mm dd" userId="08dedf8d8af0376c" providerId="LiveId" clId="{9F61EFF2-2959-4B4E-9214-14704657C6B0}" dt="2025-07-17T13:44:18.850" v="113" actId="1076"/>
          <ac:picMkLst>
            <pc:docMk/>
            <pc:sldMk cId="0" sldId="263"/>
            <ac:picMk id="6" creationId="{00000000-0000-0000-0000-000000000000}"/>
          </ac:picMkLst>
        </pc:picChg>
      </pc:sldChg>
      <pc:sldChg chg="addSp delSp modSp new mod">
        <pc:chgData name="mm dd" userId="08dedf8d8af0376c" providerId="LiveId" clId="{9F61EFF2-2959-4B4E-9214-14704657C6B0}" dt="2025-07-17T13:41:51.294" v="57" actId="404"/>
        <pc:sldMkLst>
          <pc:docMk/>
          <pc:sldMk cId="1982305255" sldId="266"/>
        </pc:sldMkLst>
        <pc:spChg chg="add mod">
          <ac:chgData name="mm dd" userId="08dedf8d8af0376c" providerId="LiveId" clId="{9F61EFF2-2959-4B4E-9214-14704657C6B0}" dt="2025-07-17T13:41:51.294" v="57" actId="404"/>
          <ac:spMkLst>
            <pc:docMk/>
            <pc:sldMk cId="1982305255" sldId="266"/>
            <ac:spMk id="6" creationId="{13D2AAEF-23B8-B74E-8E81-FBCD8204A395}"/>
          </ac:spMkLst>
        </pc:spChg>
        <pc:picChg chg="add del mod">
          <ac:chgData name="mm dd" userId="08dedf8d8af0376c" providerId="LiveId" clId="{9F61EFF2-2959-4B4E-9214-14704657C6B0}" dt="2025-07-17T13:39:38.059" v="6" actId="478"/>
          <ac:picMkLst>
            <pc:docMk/>
            <pc:sldMk cId="1982305255" sldId="266"/>
            <ac:picMk id="3" creationId="{B6224B33-2C26-257B-9C70-AD5B09959D0C}"/>
          </ac:picMkLst>
        </pc:picChg>
        <pc:picChg chg="add mod">
          <ac:chgData name="mm dd" userId="08dedf8d8af0376c" providerId="LiveId" clId="{9F61EFF2-2959-4B4E-9214-14704657C6B0}" dt="2025-07-17T13:40:39.475" v="17" actId="14100"/>
          <ac:picMkLst>
            <pc:docMk/>
            <pc:sldMk cId="1982305255" sldId="266"/>
            <ac:picMk id="5" creationId="{AF109C0E-1182-E58A-A576-E655F8184F72}"/>
          </ac:picMkLst>
        </pc:picChg>
      </pc:sldChg>
      <pc:sldChg chg="new del">
        <pc:chgData name="mm dd" userId="08dedf8d8af0376c" providerId="LiveId" clId="{9F61EFF2-2959-4B4E-9214-14704657C6B0}" dt="2025-07-17T13:42:08.495" v="59" actId="47"/>
        <pc:sldMkLst>
          <pc:docMk/>
          <pc:sldMk cId="2241361262" sldId="267"/>
        </pc:sldMkLst>
      </pc:sldChg>
      <pc:sldChg chg="addSp modSp new mod">
        <pc:chgData name="mm dd" userId="08dedf8d8af0376c" providerId="LiveId" clId="{9F61EFF2-2959-4B4E-9214-14704657C6B0}" dt="2025-07-17T13:43:42.867" v="109"/>
        <pc:sldMkLst>
          <pc:docMk/>
          <pc:sldMk cId="2798795670" sldId="267"/>
        </pc:sldMkLst>
        <pc:spChg chg="add mod">
          <ac:chgData name="mm dd" userId="08dedf8d8af0376c" providerId="LiveId" clId="{9F61EFF2-2959-4B4E-9214-14704657C6B0}" dt="2025-07-17T13:43:42.867" v="109"/>
          <ac:spMkLst>
            <pc:docMk/>
            <pc:sldMk cId="2798795670" sldId="267"/>
            <ac:spMk id="2" creationId="{05D35BD4-B29D-859D-0E3B-0F9F354309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693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ivya25-mevada/AI-Health-Dashboard"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3031927"/>
            <a:ext cx="5594747"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AI Health Dashboard</a:t>
            </a:r>
            <a:endParaRPr lang="en-US" sz="4400" dirty="0"/>
          </a:p>
        </p:txBody>
      </p:sp>
      <p:sp>
        <p:nvSpPr>
          <p:cNvPr id="4" name="Text 1"/>
          <p:cNvSpPr/>
          <p:nvPr/>
        </p:nvSpPr>
        <p:spPr>
          <a:xfrm>
            <a:off x="6367462" y="4108728"/>
            <a:ext cx="7381875"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Chronic Disease Risk Prediction &amp; Recommendations</a:t>
            </a:r>
            <a:endParaRPr lang="en-US" sz="1950" dirty="0"/>
          </a:p>
        </p:txBody>
      </p:sp>
      <p:sp>
        <p:nvSpPr>
          <p:cNvPr id="5" name="Text 2"/>
          <p:cNvSpPr/>
          <p:nvPr/>
        </p:nvSpPr>
        <p:spPr>
          <a:xfrm>
            <a:off x="6367462" y="4794766"/>
            <a:ext cx="7381875"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-Divya Mevada</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44235" y="427553"/>
            <a:ext cx="4263985" cy="431840"/>
          </a:xfrm>
          <a:prstGeom prst="rect">
            <a:avLst/>
          </a:prstGeom>
          <a:noFill/>
          <a:ln/>
        </p:spPr>
        <p:txBody>
          <a:bodyPr wrap="none" lIns="0" tIns="0" rIns="0" bIns="0" rtlCol="0" anchor="t"/>
          <a:lstStyle/>
          <a:p>
            <a:pPr marL="0" indent="0" algn="l">
              <a:lnSpc>
                <a:spcPts val="3400"/>
              </a:lnSpc>
              <a:buNone/>
            </a:pPr>
            <a:r>
              <a:rPr lang="en-US" sz="2700" b="1" dirty="0">
                <a:solidFill>
                  <a:srgbClr val="F0FCFF"/>
                </a:solidFill>
                <a:latin typeface="Spline Sans Bold" pitchFamily="34" charset="0"/>
                <a:ea typeface="Spline Sans Bold" pitchFamily="34" charset="-122"/>
                <a:cs typeface="Spline Sans Bold" pitchFamily="34" charset="-120"/>
              </a:rPr>
              <a:t>Robust Security Measures</a:t>
            </a:r>
            <a:endParaRPr lang="en-US" sz="2700" dirty="0"/>
          </a:p>
        </p:txBody>
      </p:sp>
      <p:sp>
        <p:nvSpPr>
          <p:cNvPr id="3" name="Text 1"/>
          <p:cNvSpPr/>
          <p:nvPr/>
        </p:nvSpPr>
        <p:spPr>
          <a:xfrm>
            <a:off x="544235" y="1248132"/>
            <a:ext cx="1727716" cy="215860"/>
          </a:xfrm>
          <a:prstGeom prst="rect">
            <a:avLst/>
          </a:prstGeom>
          <a:noFill/>
          <a:ln/>
        </p:spPr>
        <p:txBody>
          <a:bodyPr wrap="none" lIns="0" tIns="0" rIns="0" bIns="0" rtlCol="0" anchor="t"/>
          <a:lstStyle/>
          <a:p>
            <a:pPr marL="0" indent="0" algn="l">
              <a:lnSpc>
                <a:spcPts val="1700"/>
              </a:lnSpc>
              <a:buNone/>
            </a:pPr>
            <a:r>
              <a:rPr lang="en-US" sz="1350" b="1" dirty="0">
                <a:solidFill>
                  <a:srgbClr val="F0FCFF"/>
                </a:solidFill>
                <a:latin typeface="Spline Sans Bold" pitchFamily="34" charset="0"/>
                <a:ea typeface="Spline Sans Bold" pitchFamily="34" charset="-122"/>
                <a:cs typeface="Spline Sans Bold" pitchFamily="34" charset="-120"/>
              </a:rPr>
              <a:t>Data Protection</a:t>
            </a:r>
            <a:endParaRPr lang="en-US" sz="1350" dirty="0"/>
          </a:p>
        </p:txBody>
      </p:sp>
      <p:sp>
        <p:nvSpPr>
          <p:cNvPr id="4" name="Text 2"/>
          <p:cNvSpPr/>
          <p:nvPr/>
        </p:nvSpPr>
        <p:spPr>
          <a:xfrm>
            <a:off x="544235" y="1619488"/>
            <a:ext cx="6581299" cy="497443"/>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0E4E6"/>
                </a:solidFill>
                <a:latin typeface="Barlow" pitchFamily="34" charset="0"/>
                <a:ea typeface="Barlow" pitchFamily="34" charset="-122"/>
                <a:cs typeface="Barlow" pitchFamily="34" charset="-120"/>
              </a:rPr>
              <a:t>Hashed Passwords:</a:t>
            </a:r>
            <a:r>
              <a:rPr lang="en-US" sz="1200" dirty="0">
                <a:solidFill>
                  <a:srgbClr val="E0E4E6"/>
                </a:solidFill>
                <a:latin typeface="Barlow" pitchFamily="34" charset="0"/>
                <a:ea typeface="Barlow" pitchFamily="34" charset="-122"/>
                <a:cs typeface="Barlow" pitchFamily="34" charset="-120"/>
              </a:rPr>
              <a:t> User passwords are encrypted using strong hashing algorithms, ensuring sensitive data remains secure even in the event of a breach.</a:t>
            </a:r>
            <a:endParaRPr lang="en-US" sz="1200" dirty="0"/>
          </a:p>
        </p:txBody>
      </p:sp>
      <p:sp>
        <p:nvSpPr>
          <p:cNvPr id="5" name="Text 3"/>
          <p:cNvSpPr/>
          <p:nvPr/>
        </p:nvSpPr>
        <p:spPr>
          <a:xfrm>
            <a:off x="544235" y="2171343"/>
            <a:ext cx="6581299" cy="497443"/>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0E4E6"/>
                </a:solidFill>
                <a:latin typeface="Barlow" pitchFamily="34" charset="0"/>
                <a:ea typeface="Barlow" pitchFamily="34" charset="-122"/>
                <a:cs typeface="Barlow" pitchFamily="34" charset="-120"/>
              </a:rPr>
              <a:t>Session-Based Login/Logout:</a:t>
            </a:r>
            <a:r>
              <a:rPr lang="en-US" sz="1200" dirty="0">
                <a:solidFill>
                  <a:srgbClr val="E0E4E6"/>
                </a:solidFill>
                <a:latin typeface="Barlow" pitchFamily="34" charset="0"/>
                <a:ea typeface="Barlow" pitchFamily="34" charset="-122"/>
                <a:cs typeface="Barlow" pitchFamily="34" charset="-120"/>
              </a:rPr>
              <a:t> Secure sessions prevent unauthorized access and protect user data during interactions with the dashboard.</a:t>
            </a:r>
            <a:endParaRPr lang="en-US" sz="1200" dirty="0"/>
          </a:p>
        </p:txBody>
      </p:sp>
      <p:pic>
        <p:nvPicPr>
          <p:cNvPr id="6" name="Image 0" descr="preencoded.png"/>
          <p:cNvPicPr>
            <a:picLocks noChangeAspect="1"/>
          </p:cNvPicPr>
          <p:nvPr/>
        </p:nvPicPr>
        <p:blipFill>
          <a:blip r:embed="rId3"/>
          <a:stretch>
            <a:fillRect/>
          </a:stretch>
        </p:blipFill>
        <p:spPr>
          <a:xfrm>
            <a:off x="7512487" y="1267539"/>
            <a:ext cx="6581299" cy="6581299"/>
          </a:xfrm>
          <a:prstGeom prst="rect">
            <a:avLst/>
          </a:prstGeom>
        </p:spPr>
      </p:pic>
      <p:sp>
        <p:nvSpPr>
          <p:cNvPr id="7" name="Text 4"/>
          <p:cNvSpPr/>
          <p:nvPr/>
        </p:nvSpPr>
        <p:spPr>
          <a:xfrm>
            <a:off x="7512487" y="8023741"/>
            <a:ext cx="1727716" cy="215860"/>
          </a:xfrm>
          <a:prstGeom prst="rect">
            <a:avLst/>
          </a:prstGeom>
          <a:noFill/>
          <a:ln/>
        </p:spPr>
        <p:txBody>
          <a:bodyPr wrap="none" lIns="0" tIns="0" rIns="0" bIns="0" rtlCol="0" anchor="t"/>
          <a:lstStyle/>
          <a:p>
            <a:pPr marL="0" indent="0" algn="l">
              <a:lnSpc>
                <a:spcPts val="1700"/>
              </a:lnSpc>
              <a:buNone/>
            </a:pPr>
            <a:r>
              <a:rPr lang="en-US" sz="1350" b="1" dirty="0">
                <a:solidFill>
                  <a:srgbClr val="F0FCFF"/>
                </a:solidFill>
                <a:latin typeface="Spline Sans Bold" pitchFamily="34" charset="0"/>
                <a:ea typeface="Spline Sans Bold" pitchFamily="34" charset="-122"/>
                <a:cs typeface="Spline Sans Bold" pitchFamily="34" charset="-120"/>
              </a:rPr>
              <a:t>System Integrity</a:t>
            </a:r>
            <a:endParaRPr lang="en-US" sz="1350" dirty="0"/>
          </a:p>
        </p:txBody>
      </p:sp>
      <p:sp>
        <p:nvSpPr>
          <p:cNvPr id="8" name="Text 5"/>
          <p:cNvSpPr/>
          <p:nvPr/>
        </p:nvSpPr>
        <p:spPr>
          <a:xfrm>
            <a:off x="7512487" y="8395097"/>
            <a:ext cx="6581299" cy="746165"/>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E0E4E6"/>
                </a:solidFill>
                <a:latin typeface="Barlow" pitchFamily="34" charset="0"/>
                <a:ea typeface="Barlow" pitchFamily="34" charset="-122"/>
                <a:cs typeface="Barlow" pitchFamily="34" charset="-120"/>
              </a:rPr>
              <a:t>Admin Retraining Option:</a:t>
            </a:r>
            <a:r>
              <a:rPr lang="en-US" sz="1200" dirty="0">
                <a:solidFill>
                  <a:srgbClr val="E0E4E6"/>
                </a:solidFill>
                <a:latin typeface="Barlow" pitchFamily="34" charset="0"/>
                <a:ea typeface="Barlow" pitchFamily="34" charset="-122"/>
                <a:cs typeface="Barlow" pitchFamily="34" charset="-120"/>
              </a:rPr>
              <a:t> Administrators have the capability to retrain the ML model, ensuring its continuous accuracy and adaptation to new data patterns, thus maintaining the system's predictive power.</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health dashboard&#10;&#10;AI-generated content may be incorrect.">
            <a:extLst>
              <a:ext uri="{FF2B5EF4-FFF2-40B4-BE49-F238E27FC236}">
                <a16:creationId xmlns:a16="http://schemas.microsoft.com/office/drawing/2014/main" id="{AF109C0E-1182-E58A-A576-E655F8184F72}"/>
              </a:ext>
            </a:extLst>
          </p:cNvPr>
          <p:cNvPicPr>
            <a:picLocks noChangeAspect="1"/>
          </p:cNvPicPr>
          <p:nvPr/>
        </p:nvPicPr>
        <p:blipFill>
          <a:blip r:embed="rId2"/>
          <a:stretch>
            <a:fillRect/>
          </a:stretch>
        </p:blipFill>
        <p:spPr>
          <a:xfrm>
            <a:off x="7928811" y="0"/>
            <a:ext cx="6701589" cy="8229600"/>
          </a:xfrm>
          <a:prstGeom prst="rect">
            <a:avLst/>
          </a:prstGeom>
        </p:spPr>
      </p:pic>
      <p:sp>
        <p:nvSpPr>
          <p:cNvPr id="6" name="TextBox 5">
            <a:extLst>
              <a:ext uri="{FF2B5EF4-FFF2-40B4-BE49-F238E27FC236}">
                <a16:creationId xmlns:a16="http://schemas.microsoft.com/office/drawing/2014/main" id="{13D2AAEF-23B8-B74E-8E81-FBCD8204A395}"/>
              </a:ext>
            </a:extLst>
          </p:cNvPr>
          <p:cNvSpPr txBox="1"/>
          <p:nvPr/>
        </p:nvSpPr>
        <p:spPr>
          <a:xfrm>
            <a:off x="336884" y="252663"/>
            <a:ext cx="6809874" cy="4339650"/>
          </a:xfrm>
          <a:prstGeom prst="rect">
            <a:avLst/>
          </a:prstGeom>
          <a:noFill/>
        </p:spPr>
        <p:txBody>
          <a:bodyPr wrap="square" rtlCol="0">
            <a:spAutoFit/>
          </a:bodyPr>
          <a:lstStyle/>
          <a:p>
            <a:r>
              <a:rPr lang="en-US" sz="13800" dirty="0">
                <a:solidFill>
                  <a:schemeClr val="bg1"/>
                </a:solidFill>
              </a:rPr>
              <a:t>User Interface</a:t>
            </a:r>
          </a:p>
        </p:txBody>
      </p:sp>
    </p:spTree>
    <p:extLst>
      <p:ext uri="{BB962C8B-B14F-4D97-AF65-F5344CB8AC3E}">
        <p14:creationId xmlns:p14="http://schemas.microsoft.com/office/powerpoint/2010/main" val="1982305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D35BD4-B29D-859D-0E3B-0F9F35430962}"/>
              </a:ext>
            </a:extLst>
          </p:cNvPr>
          <p:cNvSpPr txBox="1"/>
          <p:nvPr/>
        </p:nvSpPr>
        <p:spPr>
          <a:xfrm>
            <a:off x="673768" y="974558"/>
            <a:ext cx="12921916" cy="5355312"/>
          </a:xfrm>
          <a:prstGeom prst="rect">
            <a:avLst/>
          </a:prstGeom>
          <a:noFill/>
        </p:spPr>
        <p:txBody>
          <a:bodyPr wrap="square" rtlCol="0">
            <a:spAutoFit/>
          </a:bodyPr>
          <a:lstStyle/>
          <a:p>
            <a:r>
              <a:rPr lang="en-US" sz="6000" dirty="0">
                <a:solidFill>
                  <a:schemeClr val="bg1"/>
                </a:solidFill>
              </a:rPr>
              <a:t>GitHub Link:</a:t>
            </a:r>
          </a:p>
          <a:p>
            <a:endParaRPr lang="en-US" sz="6000" dirty="0">
              <a:solidFill>
                <a:schemeClr val="bg1"/>
              </a:solidFill>
            </a:endParaRPr>
          </a:p>
          <a:p>
            <a:r>
              <a:rPr lang="en-US" sz="5400" u="sng" dirty="0">
                <a:hlinkClick r:id="rId2"/>
              </a:rPr>
              <a:t>https://github.com/divya25-mevada/AI-Health-Dashboard</a:t>
            </a:r>
            <a:endParaRPr lang="en-US" sz="5400" dirty="0"/>
          </a:p>
          <a:p>
            <a:endParaRPr lang="en-US" sz="5400" dirty="0">
              <a:solidFill>
                <a:schemeClr val="bg1"/>
              </a:solidFill>
            </a:endParaRPr>
          </a:p>
          <a:p>
            <a:pPr marL="857250" indent="-857250">
              <a:buFont typeface="Arial" panose="020B0604020202020204" pitchFamily="34" charset="0"/>
              <a:buChar char="•"/>
            </a:pPr>
            <a:endParaRPr lang="en-US" sz="6000" dirty="0">
              <a:solidFill>
                <a:schemeClr val="bg1"/>
              </a:solidFill>
            </a:endParaRPr>
          </a:p>
        </p:txBody>
      </p:sp>
    </p:spTree>
    <p:extLst>
      <p:ext uri="{BB962C8B-B14F-4D97-AF65-F5344CB8AC3E}">
        <p14:creationId xmlns:p14="http://schemas.microsoft.com/office/powerpoint/2010/main" val="279879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2909054"/>
            <a:ext cx="9038630"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The Challenge of Chronic Diseases</a:t>
            </a:r>
            <a:endParaRPr lang="en-US" sz="4400" dirty="0"/>
          </a:p>
        </p:txBody>
      </p:sp>
      <p:sp>
        <p:nvSpPr>
          <p:cNvPr id="3" name="Text 1"/>
          <p:cNvSpPr/>
          <p:nvPr/>
        </p:nvSpPr>
        <p:spPr>
          <a:xfrm>
            <a:off x="881063" y="4111823"/>
            <a:ext cx="12868275" cy="1208723"/>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Chronic diseases such as diabetes, heart disease, and hypertension are significant global health burdens and leading causes of mortality. Current healthcare systems often fall short in providing the personalized, continuous monitoring essential for early detection and proactive management of these conditions.</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2186702"/>
            <a:ext cx="10630614"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Our Vision: Predictive &amp; Proactive Health</a:t>
            </a:r>
            <a:endParaRPr lang="en-US" sz="4400" dirty="0"/>
          </a:p>
        </p:txBody>
      </p:sp>
      <p:pic>
        <p:nvPicPr>
          <p:cNvPr id="3" name="Image 0" descr="preencoded.png"/>
          <p:cNvPicPr>
            <a:picLocks noChangeAspect="1"/>
          </p:cNvPicPr>
          <p:nvPr/>
        </p:nvPicPr>
        <p:blipFill>
          <a:blip r:embed="rId3"/>
          <a:stretch>
            <a:fillRect/>
          </a:stretch>
        </p:blipFill>
        <p:spPr>
          <a:xfrm>
            <a:off x="881063" y="3389471"/>
            <a:ext cx="629364" cy="629364"/>
          </a:xfrm>
          <a:prstGeom prst="rect">
            <a:avLst/>
          </a:prstGeom>
        </p:spPr>
      </p:pic>
      <p:sp>
        <p:nvSpPr>
          <p:cNvPr id="4" name="Text 1"/>
          <p:cNvSpPr/>
          <p:nvPr/>
        </p:nvSpPr>
        <p:spPr>
          <a:xfrm>
            <a:off x="881063" y="4333518"/>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Predict Disease Risk</a:t>
            </a:r>
            <a:endParaRPr lang="en-US" sz="2200" dirty="0"/>
          </a:p>
        </p:txBody>
      </p:sp>
      <p:sp>
        <p:nvSpPr>
          <p:cNvPr id="5" name="Text 2"/>
          <p:cNvSpPr/>
          <p:nvPr/>
        </p:nvSpPr>
        <p:spPr>
          <a:xfrm>
            <a:off x="881063" y="4834176"/>
            <a:ext cx="4079557" cy="1208723"/>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Leveraging advanced AI to forecast individual susceptibility to chronic conditions.</a:t>
            </a:r>
            <a:endParaRPr lang="en-US" sz="1950" dirty="0"/>
          </a:p>
        </p:txBody>
      </p:sp>
      <p:pic>
        <p:nvPicPr>
          <p:cNvPr id="6" name="Image 1" descr="preencoded.png"/>
          <p:cNvPicPr>
            <a:picLocks noChangeAspect="1"/>
          </p:cNvPicPr>
          <p:nvPr/>
        </p:nvPicPr>
        <p:blipFill>
          <a:blip r:embed="rId4"/>
          <a:stretch>
            <a:fillRect/>
          </a:stretch>
        </p:blipFill>
        <p:spPr>
          <a:xfrm>
            <a:off x="5275302" y="3389471"/>
            <a:ext cx="629364" cy="629364"/>
          </a:xfrm>
          <a:prstGeom prst="rect">
            <a:avLst/>
          </a:prstGeom>
        </p:spPr>
      </p:pic>
      <p:sp>
        <p:nvSpPr>
          <p:cNvPr id="7" name="Text 3"/>
          <p:cNvSpPr/>
          <p:nvPr/>
        </p:nvSpPr>
        <p:spPr>
          <a:xfrm>
            <a:off x="5275302" y="4333518"/>
            <a:ext cx="3089791"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AI-Powered Health Tips</a:t>
            </a:r>
            <a:endParaRPr lang="en-US" sz="2200" dirty="0"/>
          </a:p>
        </p:txBody>
      </p:sp>
      <p:sp>
        <p:nvSpPr>
          <p:cNvPr id="8" name="Text 4"/>
          <p:cNvSpPr/>
          <p:nvPr/>
        </p:nvSpPr>
        <p:spPr>
          <a:xfrm>
            <a:off x="5275302" y="4834176"/>
            <a:ext cx="4079677" cy="1208723"/>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Delivering personalized health recommendations based on predictive analytics and user data.</a:t>
            </a:r>
            <a:endParaRPr lang="en-US" sz="1950" dirty="0"/>
          </a:p>
        </p:txBody>
      </p:sp>
      <p:pic>
        <p:nvPicPr>
          <p:cNvPr id="9" name="Image 2" descr="preencoded.png"/>
          <p:cNvPicPr>
            <a:picLocks noChangeAspect="1"/>
          </p:cNvPicPr>
          <p:nvPr/>
        </p:nvPicPr>
        <p:blipFill>
          <a:blip r:embed="rId5"/>
          <a:stretch>
            <a:fillRect/>
          </a:stretch>
        </p:blipFill>
        <p:spPr>
          <a:xfrm>
            <a:off x="9669661" y="3389471"/>
            <a:ext cx="629364" cy="629364"/>
          </a:xfrm>
          <a:prstGeom prst="rect">
            <a:avLst/>
          </a:prstGeom>
        </p:spPr>
      </p:pic>
      <p:sp>
        <p:nvSpPr>
          <p:cNvPr id="10" name="Text 5"/>
          <p:cNvSpPr/>
          <p:nvPr/>
        </p:nvSpPr>
        <p:spPr>
          <a:xfrm>
            <a:off x="9669661" y="4333518"/>
            <a:ext cx="3067526"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Visualize Health Trends</a:t>
            </a:r>
            <a:endParaRPr lang="en-US" sz="2200" dirty="0"/>
          </a:p>
        </p:txBody>
      </p:sp>
      <p:sp>
        <p:nvSpPr>
          <p:cNvPr id="11" name="Text 6"/>
          <p:cNvSpPr/>
          <p:nvPr/>
        </p:nvSpPr>
        <p:spPr>
          <a:xfrm>
            <a:off x="9669661" y="4834176"/>
            <a:ext cx="4079677"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Providing intuitive dashboards for tracking key health metrics over time.</a:t>
            </a:r>
            <a:endParaRPr lang="en-US" sz="1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87812" y="461843"/>
            <a:ext cx="6991826" cy="466487"/>
          </a:xfrm>
          <a:prstGeom prst="rect">
            <a:avLst/>
          </a:prstGeom>
          <a:noFill/>
          <a:ln/>
        </p:spPr>
        <p:txBody>
          <a:bodyPr wrap="none" lIns="0" tIns="0" rIns="0" bIns="0" rtlCol="0" anchor="t"/>
          <a:lstStyle/>
          <a:p>
            <a:pPr marL="0" indent="0" algn="l">
              <a:lnSpc>
                <a:spcPts val="3650"/>
              </a:lnSpc>
              <a:buNone/>
            </a:pPr>
            <a:r>
              <a:rPr lang="en-US" sz="2900" b="1" dirty="0">
                <a:solidFill>
                  <a:srgbClr val="F0FCFF"/>
                </a:solidFill>
                <a:latin typeface="Spline Sans Bold" pitchFamily="34" charset="0"/>
                <a:ea typeface="Spline Sans Bold" pitchFamily="34" charset="-122"/>
                <a:cs typeface="Spline Sans Bold" pitchFamily="34" charset="-120"/>
              </a:rPr>
              <a:t>Solution Overview: AI Health Dashboard</a:t>
            </a:r>
            <a:endParaRPr lang="en-US" sz="2900" dirty="0"/>
          </a:p>
        </p:txBody>
      </p:sp>
      <p:sp>
        <p:nvSpPr>
          <p:cNvPr id="3" name="Text 1"/>
          <p:cNvSpPr/>
          <p:nvPr/>
        </p:nvSpPr>
        <p:spPr>
          <a:xfrm>
            <a:off x="587812" y="1348145"/>
            <a:ext cx="1866424" cy="233363"/>
          </a:xfrm>
          <a:prstGeom prst="rect">
            <a:avLst/>
          </a:prstGeom>
          <a:noFill/>
          <a:ln/>
        </p:spPr>
        <p:txBody>
          <a:bodyPr wrap="none" lIns="0" tIns="0" rIns="0" bIns="0" rtlCol="0" anchor="t"/>
          <a:lstStyle/>
          <a:p>
            <a:pPr marL="0" indent="0" algn="l">
              <a:lnSpc>
                <a:spcPts val="1800"/>
              </a:lnSpc>
              <a:buNone/>
            </a:pPr>
            <a:r>
              <a:rPr lang="en-US" sz="1450" b="1" dirty="0">
                <a:solidFill>
                  <a:srgbClr val="F0FCFF"/>
                </a:solidFill>
                <a:latin typeface="Spline Sans Bold" pitchFamily="34" charset="0"/>
                <a:ea typeface="Spline Sans Bold" pitchFamily="34" charset="-122"/>
                <a:cs typeface="Spline Sans Bold" pitchFamily="34" charset="-120"/>
              </a:rPr>
              <a:t>Web Application</a:t>
            </a:r>
            <a:endParaRPr lang="en-US" sz="1450" dirty="0"/>
          </a:p>
        </p:txBody>
      </p:sp>
      <p:sp>
        <p:nvSpPr>
          <p:cNvPr id="4" name="Text 2"/>
          <p:cNvSpPr/>
          <p:nvPr/>
        </p:nvSpPr>
        <p:spPr>
          <a:xfrm>
            <a:off x="587812" y="1749385"/>
            <a:ext cx="6522482" cy="268724"/>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E4E6"/>
                </a:solidFill>
                <a:latin typeface="Barlow" pitchFamily="34" charset="0"/>
                <a:ea typeface="Barlow" pitchFamily="34" charset="-122"/>
                <a:cs typeface="Barlow" pitchFamily="34" charset="-120"/>
              </a:rPr>
              <a:t>Flask Web App with secure login</a:t>
            </a:r>
            <a:endParaRPr lang="en-US" sz="1300" dirty="0"/>
          </a:p>
        </p:txBody>
      </p:sp>
      <p:sp>
        <p:nvSpPr>
          <p:cNvPr id="5" name="Text 3"/>
          <p:cNvSpPr/>
          <p:nvPr/>
        </p:nvSpPr>
        <p:spPr>
          <a:xfrm>
            <a:off x="587812" y="2076807"/>
            <a:ext cx="6522482" cy="268724"/>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E4E6"/>
                </a:solidFill>
                <a:latin typeface="Barlow" pitchFamily="34" charset="0"/>
                <a:ea typeface="Barlow" pitchFamily="34" charset="-122"/>
                <a:cs typeface="Barlow" pitchFamily="34" charset="-120"/>
              </a:rPr>
              <a:t>User-friendly interface for seamless interaction</a:t>
            </a:r>
            <a:endParaRPr lang="en-US" sz="1300" dirty="0"/>
          </a:p>
        </p:txBody>
      </p:sp>
      <p:sp>
        <p:nvSpPr>
          <p:cNvPr id="6" name="Text 4"/>
          <p:cNvSpPr/>
          <p:nvPr/>
        </p:nvSpPr>
        <p:spPr>
          <a:xfrm>
            <a:off x="587812" y="2513409"/>
            <a:ext cx="1866424" cy="233363"/>
          </a:xfrm>
          <a:prstGeom prst="rect">
            <a:avLst/>
          </a:prstGeom>
          <a:noFill/>
          <a:ln/>
        </p:spPr>
        <p:txBody>
          <a:bodyPr wrap="none" lIns="0" tIns="0" rIns="0" bIns="0" rtlCol="0" anchor="t"/>
          <a:lstStyle/>
          <a:p>
            <a:pPr marL="0" indent="0" algn="l">
              <a:lnSpc>
                <a:spcPts val="1800"/>
              </a:lnSpc>
              <a:buNone/>
            </a:pPr>
            <a:r>
              <a:rPr lang="en-US" sz="1450" b="1" dirty="0">
                <a:solidFill>
                  <a:srgbClr val="F0FCFF"/>
                </a:solidFill>
                <a:latin typeface="Spline Sans Bold" pitchFamily="34" charset="0"/>
                <a:ea typeface="Spline Sans Bold" pitchFamily="34" charset="-122"/>
                <a:cs typeface="Spline Sans Bold" pitchFamily="34" charset="-120"/>
              </a:rPr>
              <a:t>Core Intelligence</a:t>
            </a:r>
            <a:endParaRPr lang="en-US" sz="1450" dirty="0"/>
          </a:p>
        </p:txBody>
      </p:sp>
      <p:sp>
        <p:nvSpPr>
          <p:cNvPr id="7" name="Text 5"/>
          <p:cNvSpPr/>
          <p:nvPr/>
        </p:nvSpPr>
        <p:spPr>
          <a:xfrm>
            <a:off x="587812" y="2914650"/>
            <a:ext cx="6522482" cy="268724"/>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E4E6"/>
                </a:solidFill>
                <a:latin typeface="Barlow" pitchFamily="34" charset="0"/>
                <a:ea typeface="Barlow" pitchFamily="34" charset="-122"/>
                <a:cs typeface="Barlow" pitchFamily="34" charset="-120"/>
              </a:rPr>
              <a:t>Machine Learning Model for chronic disease risk prediction</a:t>
            </a:r>
            <a:endParaRPr lang="en-US" sz="1300" dirty="0"/>
          </a:p>
        </p:txBody>
      </p:sp>
      <p:sp>
        <p:nvSpPr>
          <p:cNvPr id="8" name="Text 6"/>
          <p:cNvSpPr/>
          <p:nvPr/>
        </p:nvSpPr>
        <p:spPr>
          <a:xfrm>
            <a:off x="587812" y="3242072"/>
            <a:ext cx="6522482" cy="268724"/>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E4E6"/>
                </a:solidFill>
                <a:latin typeface="Barlow" pitchFamily="34" charset="0"/>
                <a:ea typeface="Barlow" pitchFamily="34" charset="-122"/>
                <a:cs typeface="Barlow" pitchFamily="34" charset="-120"/>
              </a:rPr>
              <a:t>Gemini AI Chatbot for interactive health guidance</a:t>
            </a:r>
            <a:endParaRPr lang="en-US" sz="1300" dirty="0"/>
          </a:p>
        </p:txBody>
      </p:sp>
      <p:sp>
        <p:nvSpPr>
          <p:cNvPr id="9" name="Text 7"/>
          <p:cNvSpPr/>
          <p:nvPr/>
        </p:nvSpPr>
        <p:spPr>
          <a:xfrm>
            <a:off x="7527727" y="1348145"/>
            <a:ext cx="2561987" cy="233363"/>
          </a:xfrm>
          <a:prstGeom prst="rect">
            <a:avLst/>
          </a:prstGeom>
          <a:noFill/>
          <a:ln/>
        </p:spPr>
        <p:txBody>
          <a:bodyPr wrap="none" lIns="0" tIns="0" rIns="0" bIns="0" rtlCol="0" anchor="t"/>
          <a:lstStyle/>
          <a:p>
            <a:pPr marL="0" indent="0" algn="l">
              <a:lnSpc>
                <a:spcPts val="1800"/>
              </a:lnSpc>
              <a:buNone/>
            </a:pPr>
            <a:r>
              <a:rPr lang="en-US" sz="1450" b="1" dirty="0">
                <a:solidFill>
                  <a:srgbClr val="F0FCFF"/>
                </a:solidFill>
                <a:latin typeface="Spline Sans Bold" pitchFamily="34" charset="0"/>
                <a:ea typeface="Spline Sans Bold" pitchFamily="34" charset="-122"/>
                <a:cs typeface="Spline Sans Bold" pitchFamily="34" charset="-120"/>
              </a:rPr>
              <a:t>Data Visualization &amp; Tracking</a:t>
            </a:r>
            <a:endParaRPr lang="en-US" sz="1450" dirty="0"/>
          </a:p>
        </p:txBody>
      </p:sp>
      <p:sp>
        <p:nvSpPr>
          <p:cNvPr id="10" name="Text 8"/>
          <p:cNvSpPr/>
          <p:nvPr/>
        </p:nvSpPr>
        <p:spPr>
          <a:xfrm>
            <a:off x="7527727" y="1749385"/>
            <a:ext cx="6522482" cy="268724"/>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E4E6"/>
                </a:solidFill>
                <a:latin typeface="Barlow" pitchFamily="34" charset="0"/>
                <a:ea typeface="Barlow" pitchFamily="34" charset="-122"/>
                <a:cs typeface="Barlow" pitchFamily="34" charset="-120"/>
              </a:rPr>
              <a:t>Dynamic Dashboards using Chart.js/Plotly</a:t>
            </a:r>
            <a:endParaRPr lang="en-US" sz="1300" dirty="0"/>
          </a:p>
        </p:txBody>
      </p:sp>
      <p:sp>
        <p:nvSpPr>
          <p:cNvPr id="11" name="Text 9"/>
          <p:cNvSpPr/>
          <p:nvPr/>
        </p:nvSpPr>
        <p:spPr>
          <a:xfrm>
            <a:off x="7527727" y="2076807"/>
            <a:ext cx="6522482" cy="268724"/>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E0E4E6"/>
                </a:solidFill>
                <a:latin typeface="Barlow" pitchFamily="34" charset="0"/>
                <a:ea typeface="Barlow" pitchFamily="34" charset="-122"/>
                <a:cs typeface="Barlow" pitchFamily="34" charset="-120"/>
              </a:rPr>
              <a:t>Comprehensive health history tracking over time</a:t>
            </a:r>
            <a:endParaRPr lang="en-US" sz="1300" dirty="0"/>
          </a:p>
        </p:txBody>
      </p:sp>
      <p:pic>
        <p:nvPicPr>
          <p:cNvPr id="12" name="Image 0" descr="preencoded.png"/>
          <p:cNvPicPr>
            <a:picLocks noChangeAspect="1"/>
          </p:cNvPicPr>
          <p:nvPr/>
        </p:nvPicPr>
        <p:blipFill>
          <a:blip r:embed="rId3"/>
          <a:stretch>
            <a:fillRect/>
          </a:stretch>
        </p:blipFill>
        <p:spPr>
          <a:xfrm>
            <a:off x="9537001" y="3183374"/>
            <a:ext cx="4949020" cy="4949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794028"/>
            <a:ext cx="4755475" cy="594360"/>
          </a:xfrm>
          <a:prstGeom prst="rect">
            <a:avLst/>
          </a:prstGeom>
          <a:noFill/>
          <a:ln/>
        </p:spPr>
        <p:txBody>
          <a:bodyPr wrap="none" lIns="0" tIns="0" rIns="0" bIns="0" rtlCol="0" anchor="t"/>
          <a:lstStyle/>
          <a:p>
            <a:pPr marL="0" indent="0" algn="l">
              <a:lnSpc>
                <a:spcPts val="4650"/>
              </a:lnSpc>
              <a:buNone/>
            </a:pPr>
            <a:r>
              <a:rPr lang="en-US" sz="3700" b="1" dirty="0">
                <a:solidFill>
                  <a:srgbClr val="F0FCFF"/>
                </a:solidFill>
                <a:latin typeface="Spline Sans Bold" pitchFamily="34" charset="0"/>
                <a:ea typeface="Spline Sans Bold" pitchFamily="34" charset="-122"/>
                <a:cs typeface="Spline Sans Bold" pitchFamily="34" charset="-120"/>
              </a:rPr>
              <a:t>Technology Stack</a:t>
            </a:r>
            <a:endParaRPr lang="en-US" sz="3700" dirty="0"/>
          </a:p>
        </p:txBody>
      </p:sp>
      <p:sp>
        <p:nvSpPr>
          <p:cNvPr id="3" name="Shape 1"/>
          <p:cNvSpPr/>
          <p:nvPr/>
        </p:nvSpPr>
        <p:spPr>
          <a:xfrm>
            <a:off x="881063" y="2106811"/>
            <a:ext cx="6327100" cy="121920"/>
          </a:xfrm>
          <a:prstGeom prst="roundRect">
            <a:avLst>
              <a:gd name="adj" fmla="val 263289"/>
            </a:avLst>
          </a:prstGeom>
          <a:solidFill>
            <a:srgbClr val="16FFBB"/>
          </a:solidFill>
          <a:ln/>
        </p:spPr>
        <p:txBody>
          <a:bodyPr/>
          <a:lstStyle/>
          <a:p>
            <a:endParaRPr lang="en-US"/>
          </a:p>
        </p:txBody>
      </p:sp>
      <p:sp>
        <p:nvSpPr>
          <p:cNvPr id="4" name="Shape 2"/>
          <p:cNvSpPr/>
          <p:nvPr/>
        </p:nvSpPr>
        <p:spPr>
          <a:xfrm>
            <a:off x="3723561" y="1816298"/>
            <a:ext cx="641985" cy="641985"/>
          </a:xfrm>
          <a:prstGeom prst="roundRect">
            <a:avLst>
              <a:gd name="adj" fmla="val 142433"/>
            </a:avLst>
          </a:prstGeom>
          <a:solidFill>
            <a:srgbClr val="16FFBB"/>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3916204" y="1976795"/>
            <a:ext cx="256699" cy="320992"/>
          </a:xfrm>
          <a:prstGeom prst="rect">
            <a:avLst/>
          </a:prstGeom>
        </p:spPr>
      </p:pic>
      <p:sp>
        <p:nvSpPr>
          <p:cNvPr id="6" name="Text 3"/>
          <p:cNvSpPr/>
          <p:nvPr/>
        </p:nvSpPr>
        <p:spPr>
          <a:xfrm>
            <a:off x="1125498" y="2672239"/>
            <a:ext cx="2377678" cy="297180"/>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Backend</a:t>
            </a:r>
            <a:endParaRPr lang="en-US" sz="1850" dirty="0"/>
          </a:p>
        </p:txBody>
      </p:sp>
      <p:sp>
        <p:nvSpPr>
          <p:cNvPr id="7" name="Text 4"/>
          <p:cNvSpPr/>
          <p:nvPr/>
        </p:nvSpPr>
        <p:spPr>
          <a:xfrm>
            <a:off x="1125498" y="3097768"/>
            <a:ext cx="5838230"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Python</a:t>
            </a:r>
            <a:endParaRPr lang="en-US" sz="1650" dirty="0"/>
          </a:p>
        </p:txBody>
      </p:sp>
      <p:sp>
        <p:nvSpPr>
          <p:cNvPr id="8" name="Text 5"/>
          <p:cNvSpPr/>
          <p:nvPr/>
        </p:nvSpPr>
        <p:spPr>
          <a:xfrm>
            <a:off x="1125498" y="3514963"/>
            <a:ext cx="5838230"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Flask</a:t>
            </a:r>
            <a:endParaRPr lang="en-US" sz="1650" dirty="0"/>
          </a:p>
        </p:txBody>
      </p:sp>
      <p:sp>
        <p:nvSpPr>
          <p:cNvPr id="9" name="Text 6"/>
          <p:cNvSpPr/>
          <p:nvPr/>
        </p:nvSpPr>
        <p:spPr>
          <a:xfrm>
            <a:off x="1125498" y="3932158"/>
            <a:ext cx="5838230"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MySQL</a:t>
            </a:r>
            <a:endParaRPr lang="en-US" sz="1650" dirty="0"/>
          </a:p>
        </p:txBody>
      </p:sp>
      <p:sp>
        <p:nvSpPr>
          <p:cNvPr id="10" name="Shape 7"/>
          <p:cNvSpPr/>
          <p:nvPr/>
        </p:nvSpPr>
        <p:spPr>
          <a:xfrm>
            <a:off x="7422118" y="2106811"/>
            <a:ext cx="6327219" cy="121920"/>
          </a:xfrm>
          <a:prstGeom prst="roundRect">
            <a:avLst>
              <a:gd name="adj" fmla="val 263289"/>
            </a:avLst>
          </a:prstGeom>
          <a:solidFill>
            <a:srgbClr val="29DDDA"/>
          </a:solidFill>
          <a:ln/>
        </p:spPr>
        <p:txBody>
          <a:bodyPr/>
          <a:lstStyle/>
          <a:p>
            <a:endParaRPr lang="en-US"/>
          </a:p>
        </p:txBody>
      </p:sp>
      <p:sp>
        <p:nvSpPr>
          <p:cNvPr id="11" name="Shape 8"/>
          <p:cNvSpPr/>
          <p:nvPr/>
        </p:nvSpPr>
        <p:spPr>
          <a:xfrm>
            <a:off x="10264735" y="1816298"/>
            <a:ext cx="641985" cy="641985"/>
          </a:xfrm>
          <a:prstGeom prst="roundRect">
            <a:avLst>
              <a:gd name="adj" fmla="val 142433"/>
            </a:avLst>
          </a:prstGeom>
          <a:solidFill>
            <a:srgbClr val="29DDDA"/>
          </a:solidFill>
          <a:ln/>
        </p:spPr>
        <p:txBody>
          <a:bodyPr/>
          <a:lstStyle/>
          <a:p>
            <a:endParaRPr lang="en-US"/>
          </a:p>
        </p:txBody>
      </p:sp>
      <p:pic>
        <p:nvPicPr>
          <p:cNvPr id="12" name="Image 1" descr="preencoded.png"/>
          <p:cNvPicPr>
            <a:picLocks noChangeAspect="1"/>
          </p:cNvPicPr>
          <p:nvPr/>
        </p:nvPicPr>
        <p:blipFill>
          <a:blip r:embed="rId4"/>
          <a:stretch>
            <a:fillRect/>
          </a:stretch>
        </p:blipFill>
        <p:spPr>
          <a:xfrm>
            <a:off x="10457378" y="1976795"/>
            <a:ext cx="256699" cy="320992"/>
          </a:xfrm>
          <a:prstGeom prst="rect">
            <a:avLst/>
          </a:prstGeom>
        </p:spPr>
      </p:pic>
      <p:sp>
        <p:nvSpPr>
          <p:cNvPr id="13" name="Text 9"/>
          <p:cNvSpPr/>
          <p:nvPr/>
        </p:nvSpPr>
        <p:spPr>
          <a:xfrm>
            <a:off x="7666553" y="2672239"/>
            <a:ext cx="2377678" cy="297180"/>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Machine Learning</a:t>
            </a:r>
            <a:endParaRPr lang="en-US" sz="1850" dirty="0"/>
          </a:p>
        </p:txBody>
      </p:sp>
      <p:sp>
        <p:nvSpPr>
          <p:cNvPr id="14" name="Text 10"/>
          <p:cNvSpPr/>
          <p:nvPr/>
        </p:nvSpPr>
        <p:spPr>
          <a:xfrm>
            <a:off x="7666553" y="3097768"/>
            <a:ext cx="5838349"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Scikit-learn</a:t>
            </a:r>
            <a:endParaRPr lang="en-US" sz="1650" dirty="0"/>
          </a:p>
        </p:txBody>
      </p:sp>
      <p:sp>
        <p:nvSpPr>
          <p:cNvPr id="15" name="Text 11"/>
          <p:cNvSpPr/>
          <p:nvPr/>
        </p:nvSpPr>
        <p:spPr>
          <a:xfrm>
            <a:off x="7666553" y="3514963"/>
            <a:ext cx="5838349"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Joblib</a:t>
            </a:r>
            <a:endParaRPr lang="en-US" sz="1650" dirty="0"/>
          </a:p>
        </p:txBody>
      </p:sp>
      <p:sp>
        <p:nvSpPr>
          <p:cNvPr id="16" name="Shape 12"/>
          <p:cNvSpPr/>
          <p:nvPr/>
        </p:nvSpPr>
        <p:spPr>
          <a:xfrm>
            <a:off x="881063" y="5023366"/>
            <a:ext cx="6327100" cy="121920"/>
          </a:xfrm>
          <a:prstGeom prst="roundRect">
            <a:avLst>
              <a:gd name="adj" fmla="val 263289"/>
            </a:avLst>
          </a:prstGeom>
          <a:solidFill>
            <a:srgbClr val="37A7E7"/>
          </a:solidFill>
          <a:ln/>
        </p:spPr>
        <p:txBody>
          <a:bodyPr/>
          <a:lstStyle/>
          <a:p>
            <a:endParaRPr lang="en-US"/>
          </a:p>
        </p:txBody>
      </p:sp>
      <p:sp>
        <p:nvSpPr>
          <p:cNvPr id="17" name="Shape 13"/>
          <p:cNvSpPr/>
          <p:nvPr/>
        </p:nvSpPr>
        <p:spPr>
          <a:xfrm>
            <a:off x="3723561" y="4732853"/>
            <a:ext cx="641985" cy="641985"/>
          </a:xfrm>
          <a:prstGeom prst="roundRect">
            <a:avLst>
              <a:gd name="adj" fmla="val 142433"/>
            </a:avLst>
          </a:prstGeom>
          <a:solidFill>
            <a:srgbClr val="37A7E7"/>
          </a:solidFill>
          <a:ln/>
        </p:spPr>
        <p:txBody>
          <a:bodyPr/>
          <a:lstStyle/>
          <a:p>
            <a:endParaRPr lang="en-US"/>
          </a:p>
        </p:txBody>
      </p:sp>
      <p:pic>
        <p:nvPicPr>
          <p:cNvPr id="18" name="Image 2" descr="preencoded.png"/>
          <p:cNvPicPr>
            <a:picLocks noChangeAspect="1"/>
          </p:cNvPicPr>
          <p:nvPr/>
        </p:nvPicPr>
        <p:blipFill>
          <a:blip r:embed="rId5"/>
          <a:stretch>
            <a:fillRect/>
          </a:stretch>
        </p:blipFill>
        <p:spPr>
          <a:xfrm>
            <a:off x="3916204" y="4893350"/>
            <a:ext cx="256699" cy="320992"/>
          </a:xfrm>
          <a:prstGeom prst="rect">
            <a:avLst/>
          </a:prstGeom>
        </p:spPr>
      </p:pic>
      <p:sp>
        <p:nvSpPr>
          <p:cNvPr id="19" name="Text 14"/>
          <p:cNvSpPr/>
          <p:nvPr/>
        </p:nvSpPr>
        <p:spPr>
          <a:xfrm>
            <a:off x="1125498" y="5588794"/>
            <a:ext cx="2377678" cy="297180"/>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Frontend</a:t>
            </a:r>
            <a:endParaRPr lang="en-US" sz="1850" dirty="0"/>
          </a:p>
        </p:txBody>
      </p:sp>
      <p:sp>
        <p:nvSpPr>
          <p:cNvPr id="20" name="Text 15"/>
          <p:cNvSpPr/>
          <p:nvPr/>
        </p:nvSpPr>
        <p:spPr>
          <a:xfrm>
            <a:off x="1125498" y="6014323"/>
            <a:ext cx="5838230"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HTML, CSS</a:t>
            </a:r>
            <a:endParaRPr lang="en-US" sz="1650" dirty="0"/>
          </a:p>
        </p:txBody>
      </p:sp>
      <p:sp>
        <p:nvSpPr>
          <p:cNvPr id="21" name="Text 16"/>
          <p:cNvSpPr/>
          <p:nvPr/>
        </p:nvSpPr>
        <p:spPr>
          <a:xfrm>
            <a:off x="1125498" y="6431518"/>
            <a:ext cx="5838230"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Bootstrap</a:t>
            </a:r>
            <a:endParaRPr lang="en-US" sz="1650" dirty="0"/>
          </a:p>
        </p:txBody>
      </p:sp>
      <p:sp>
        <p:nvSpPr>
          <p:cNvPr id="22" name="Text 17"/>
          <p:cNvSpPr/>
          <p:nvPr/>
        </p:nvSpPr>
        <p:spPr>
          <a:xfrm>
            <a:off x="1125498" y="6848713"/>
            <a:ext cx="5838230"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Chart.js</a:t>
            </a:r>
            <a:endParaRPr lang="en-US" sz="1650" dirty="0"/>
          </a:p>
        </p:txBody>
      </p:sp>
      <p:sp>
        <p:nvSpPr>
          <p:cNvPr id="23" name="Shape 18"/>
          <p:cNvSpPr/>
          <p:nvPr/>
        </p:nvSpPr>
        <p:spPr>
          <a:xfrm>
            <a:off x="7422118" y="5023366"/>
            <a:ext cx="6327219" cy="121920"/>
          </a:xfrm>
          <a:prstGeom prst="roundRect">
            <a:avLst>
              <a:gd name="adj" fmla="val 263289"/>
            </a:avLst>
          </a:prstGeom>
          <a:solidFill>
            <a:srgbClr val="091231"/>
          </a:solidFill>
          <a:ln/>
        </p:spPr>
        <p:txBody>
          <a:bodyPr/>
          <a:lstStyle/>
          <a:p>
            <a:endParaRPr lang="en-US"/>
          </a:p>
        </p:txBody>
      </p:sp>
      <p:sp>
        <p:nvSpPr>
          <p:cNvPr id="24" name="Shape 19"/>
          <p:cNvSpPr/>
          <p:nvPr/>
        </p:nvSpPr>
        <p:spPr>
          <a:xfrm>
            <a:off x="10264735" y="4732853"/>
            <a:ext cx="641985" cy="641985"/>
          </a:xfrm>
          <a:prstGeom prst="roundRect">
            <a:avLst>
              <a:gd name="adj" fmla="val 142433"/>
            </a:avLst>
          </a:prstGeom>
          <a:solidFill>
            <a:srgbClr val="091231"/>
          </a:solidFill>
          <a:ln/>
        </p:spPr>
        <p:txBody>
          <a:bodyPr/>
          <a:lstStyle/>
          <a:p>
            <a:endParaRPr lang="en-US"/>
          </a:p>
        </p:txBody>
      </p:sp>
      <p:pic>
        <p:nvPicPr>
          <p:cNvPr id="25" name="Image 3" descr="preencoded.png"/>
          <p:cNvPicPr>
            <a:picLocks noChangeAspect="1"/>
          </p:cNvPicPr>
          <p:nvPr/>
        </p:nvPicPr>
        <p:blipFill>
          <a:blip r:embed="rId6"/>
          <a:stretch>
            <a:fillRect/>
          </a:stretch>
        </p:blipFill>
        <p:spPr>
          <a:xfrm>
            <a:off x="10457378" y="4893350"/>
            <a:ext cx="256699" cy="320992"/>
          </a:xfrm>
          <a:prstGeom prst="rect">
            <a:avLst/>
          </a:prstGeom>
        </p:spPr>
      </p:pic>
      <p:sp>
        <p:nvSpPr>
          <p:cNvPr id="26" name="Text 20"/>
          <p:cNvSpPr/>
          <p:nvPr/>
        </p:nvSpPr>
        <p:spPr>
          <a:xfrm>
            <a:off x="7666553" y="5588794"/>
            <a:ext cx="2377678" cy="297180"/>
          </a:xfrm>
          <a:prstGeom prst="rect">
            <a:avLst/>
          </a:prstGeom>
          <a:noFill/>
          <a:ln/>
        </p:spPr>
        <p:txBody>
          <a:bodyPr wrap="none" lIns="0" tIns="0" rIns="0" bIns="0" rtlCol="0" anchor="t"/>
          <a:lstStyle/>
          <a:p>
            <a:pPr marL="0" indent="0" algn="l">
              <a:lnSpc>
                <a:spcPts val="2300"/>
              </a:lnSpc>
              <a:buNone/>
            </a:pPr>
            <a:r>
              <a:rPr lang="en-US" sz="1850" b="1" dirty="0">
                <a:solidFill>
                  <a:srgbClr val="E0E4E6"/>
                </a:solidFill>
                <a:latin typeface="Spline Sans Bold" pitchFamily="34" charset="0"/>
                <a:ea typeface="Spline Sans Bold" pitchFamily="34" charset="-122"/>
                <a:cs typeface="Spline Sans Bold" pitchFamily="34" charset="-120"/>
              </a:rPr>
              <a:t>Artificial Intelligence</a:t>
            </a:r>
            <a:endParaRPr lang="en-US" sz="1850" dirty="0"/>
          </a:p>
        </p:txBody>
      </p:sp>
      <p:sp>
        <p:nvSpPr>
          <p:cNvPr id="27" name="Text 21"/>
          <p:cNvSpPr/>
          <p:nvPr/>
        </p:nvSpPr>
        <p:spPr>
          <a:xfrm>
            <a:off x="7666553" y="6014323"/>
            <a:ext cx="5838349" cy="342305"/>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E0E4E6"/>
                </a:solidFill>
                <a:latin typeface="Barlow" pitchFamily="34" charset="0"/>
                <a:ea typeface="Barlow" pitchFamily="34" charset="-122"/>
                <a:cs typeface="Barlow" pitchFamily="34" charset="-120"/>
              </a:rPr>
              <a:t>Google Gemini API</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1718191"/>
            <a:ext cx="6366034"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Key Features at a Glance</a:t>
            </a:r>
            <a:endParaRPr lang="en-US" sz="4400" dirty="0"/>
          </a:p>
        </p:txBody>
      </p:sp>
      <p:sp>
        <p:nvSpPr>
          <p:cNvPr id="3" name="Shape 1"/>
          <p:cNvSpPr/>
          <p:nvPr/>
        </p:nvSpPr>
        <p:spPr>
          <a:xfrm>
            <a:off x="881063" y="2920960"/>
            <a:ext cx="4121587" cy="1870829"/>
          </a:xfrm>
          <a:prstGeom prst="roundRect">
            <a:avLst>
              <a:gd name="adj" fmla="val 20186"/>
            </a:avLst>
          </a:prstGeom>
          <a:solidFill>
            <a:srgbClr val="0A081B"/>
          </a:solidFill>
          <a:ln w="30480">
            <a:solidFill>
              <a:srgbClr val="16FFBB"/>
            </a:solidFill>
            <a:prstDash val="solid"/>
          </a:ln>
        </p:spPr>
        <p:txBody>
          <a:bodyPr/>
          <a:lstStyle/>
          <a:p>
            <a:endParaRPr lang="en-US"/>
          </a:p>
        </p:txBody>
      </p:sp>
      <p:sp>
        <p:nvSpPr>
          <p:cNvPr id="4" name="Text 2"/>
          <p:cNvSpPr/>
          <p:nvPr/>
        </p:nvSpPr>
        <p:spPr>
          <a:xfrm>
            <a:off x="1163241" y="3203138"/>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Health Prediction</a:t>
            </a:r>
            <a:endParaRPr lang="en-US" sz="2200" dirty="0"/>
          </a:p>
        </p:txBody>
      </p:sp>
      <p:sp>
        <p:nvSpPr>
          <p:cNvPr id="5" name="Text 3"/>
          <p:cNvSpPr/>
          <p:nvPr/>
        </p:nvSpPr>
        <p:spPr>
          <a:xfrm>
            <a:off x="1163241" y="3703796"/>
            <a:ext cx="3557230"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Accurate risk assessment for chronic diseases.</a:t>
            </a:r>
            <a:endParaRPr lang="en-US" sz="1950" dirty="0"/>
          </a:p>
        </p:txBody>
      </p:sp>
      <p:sp>
        <p:nvSpPr>
          <p:cNvPr id="6" name="Shape 4"/>
          <p:cNvSpPr/>
          <p:nvPr/>
        </p:nvSpPr>
        <p:spPr>
          <a:xfrm>
            <a:off x="5254347" y="2920960"/>
            <a:ext cx="4121587" cy="1870829"/>
          </a:xfrm>
          <a:prstGeom prst="roundRect">
            <a:avLst>
              <a:gd name="adj" fmla="val 20186"/>
            </a:avLst>
          </a:prstGeom>
          <a:solidFill>
            <a:srgbClr val="0A081B"/>
          </a:solidFill>
          <a:ln w="30480">
            <a:solidFill>
              <a:srgbClr val="29DDDA"/>
            </a:solidFill>
            <a:prstDash val="solid"/>
          </a:ln>
        </p:spPr>
        <p:txBody>
          <a:bodyPr/>
          <a:lstStyle/>
          <a:p>
            <a:endParaRPr lang="en-US"/>
          </a:p>
        </p:txBody>
      </p:sp>
      <p:sp>
        <p:nvSpPr>
          <p:cNvPr id="7" name="Text 5"/>
          <p:cNvSpPr/>
          <p:nvPr/>
        </p:nvSpPr>
        <p:spPr>
          <a:xfrm>
            <a:off x="5536525" y="3203138"/>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Gemini Chatbot</a:t>
            </a:r>
            <a:endParaRPr lang="en-US" sz="2200" dirty="0"/>
          </a:p>
        </p:txBody>
      </p:sp>
      <p:sp>
        <p:nvSpPr>
          <p:cNvPr id="8" name="Text 6"/>
          <p:cNvSpPr/>
          <p:nvPr/>
        </p:nvSpPr>
        <p:spPr>
          <a:xfrm>
            <a:off x="5536525" y="3703796"/>
            <a:ext cx="3557230"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Interactive AI for personalized health advice.</a:t>
            </a:r>
            <a:endParaRPr lang="en-US" sz="1950" dirty="0"/>
          </a:p>
        </p:txBody>
      </p:sp>
      <p:sp>
        <p:nvSpPr>
          <p:cNvPr id="9" name="Shape 7"/>
          <p:cNvSpPr/>
          <p:nvPr/>
        </p:nvSpPr>
        <p:spPr>
          <a:xfrm>
            <a:off x="9627632" y="2920960"/>
            <a:ext cx="4121706" cy="1870829"/>
          </a:xfrm>
          <a:prstGeom prst="roundRect">
            <a:avLst>
              <a:gd name="adj" fmla="val 20186"/>
            </a:avLst>
          </a:prstGeom>
          <a:solidFill>
            <a:srgbClr val="0A081B"/>
          </a:solidFill>
          <a:ln w="30480">
            <a:solidFill>
              <a:srgbClr val="37A7E7"/>
            </a:solidFill>
            <a:prstDash val="solid"/>
          </a:ln>
        </p:spPr>
        <p:txBody>
          <a:bodyPr/>
          <a:lstStyle/>
          <a:p>
            <a:endParaRPr lang="en-US"/>
          </a:p>
        </p:txBody>
      </p:sp>
      <p:sp>
        <p:nvSpPr>
          <p:cNvPr id="10" name="Text 8"/>
          <p:cNvSpPr/>
          <p:nvPr/>
        </p:nvSpPr>
        <p:spPr>
          <a:xfrm>
            <a:off x="9909810" y="3203138"/>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Health Dashboard</a:t>
            </a:r>
            <a:endParaRPr lang="en-US" sz="2200" dirty="0"/>
          </a:p>
        </p:txBody>
      </p:sp>
      <p:sp>
        <p:nvSpPr>
          <p:cNvPr id="11" name="Text 9"/>
          <p:cNvSpPr/>
          <p:nvPr/>
        </p:nvSpPr>
        <p:spPr>
          <a:xfrm>
            <a:off x="9909810" y="3703796"/>
            <a:ext cx="3557349"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Visual insights into key health metrics.</a:t>
            </a:r>
            <a:endParaRPr lang="en-US" sz="1950" dirty="0"/>
          </a:p>
        </p:txBody>
      </p:sp>
      <p:sp>
        <p:nvSpPr>
          <p:cNvPr id="12" name="Shape 10"/>
          <p:cNvSpPr/>
          <p:nvPr/>
        </p:nvSpPr>
        <p:spPr>
          <a:xfrm>
            <a:off x="881063" y="5043488"/>
            <a:ext cx="6308288" cy="1467922"/>
          </a:xfrm>
          <a:prstGeom prst="roundRect">
            <a:avLst>
              <a:gd name="adj" fmla="val 25727"/>
            </a:avLst>
          </a:prstGeom>
          <a:solidFill>
            <a:srgbClr val="0A081B"/>
          </a:solidFill>
          <a:ln w="30480">
            <a:solidFill>
              <a:srgbClr val="091231"/>
            </a:solidFill>
            <a:prstDash val="solid"/>
          </a:ln>
        </p:spPr>
        <p:txBody>
          <a:bodyPr/>
          <a:lstStyle/>
          <a:p>
            <a:endParaRPr lang="en-US"/>
          </a:p>
        </p:txBody>
      </p:sp>
      <p:sp>
        <p:nvSpPr>
          <p:cNvPr id="13" name="Text 11"/>
          <p:cNvSpPr/>
          <p:nvPr/>
        </p:nvSpPr>
        <p:spPr>
          <a:xfrm>
            <a:off x="1163241" y="5325666"/>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Health History</a:t>
            </a:r>
            <a:endParaRPr lang="en-US" sz="2200" dirty="0"/>
          </a:p>
        </p:txBody>
      </p:sp>
      <p:sp>
        <p:nvSpPr>
          <p:cNvPr id="14" name="Text 12"/>
          <p:cNvSpPr/>
          <p:nvPr/>
        </p:nvSpPr>
        <p:spPr>
          <a:xfrm>
            <a:off x="1163241" y="5826323"/>
            <a:ext cx="5743932"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Track progress and trends over time.</a:t>
            </a:r>
            <a:endParaRPr lang="en-US" sz="1950" dirty="0"/>
          </a:p>
        </p:txBody>
      </p:sp>
      <p:sp>
        <p:nvSpPr>
          <p:cNvPr id="15" name="Shape 13"/>
          <p:cNvSpPr/>
          <p:nvPr/>
        </p:nvSpPr>
        <p:spPr>
          <a:xfrm>
            <a:off x="7441049" y="5043488"/>
            <a:ext cx="6308288" cy="1467922"/>
          </a:xfrm>
          <a:prstGeom prst="roundRect">
            <a:avLst>
              <a:gd name="adj" fmla="val 25727"/>
            </a:avLst>
          </a:prstGeom>
          <a:solidFill>
            <a:srgbClr val="0A081B"/>
          </a:solidFill>
          <a:ln w="30480">
            <a:solidFill>
              <a:srgbClr val="16FFBB"/>
            </a:solidFill>
            <a:prstDash val="solid"/>
          </a:ln>
        </p:spPr>
        <p:txBody>
          <a:bodyPr/>
          <a:lstStyle/>
          <a:p>
            <a:endParaRPr lang="en-US"/>
          </a:p>
        </p:txBody>
      </p:sp>
      <p:sp>
        <p:nvSpPr>
          <p:cNvPr id="16" name="Text 14"/>
          <p:cNvSpPr/>
          <p:nvPr/>
        </p:nvSpPr>
        <p:spPr>
          <a:xfrm>
            <a:off x="7723227" y="5325666"/>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E0E4E6"/>
                </a:solidFill>
                <a:latin typeface="Spline Sans Bold" pitchFamily="34" charset="0"/>
                <a:ea typeface="Spline Sans Bold" pitchFamily="34" charset="-122"/>
                <a:cs typeface="Spline Sans Bold" pitchFamily="34" charset="-120"/>
              </a:rPr>
              <a:t>Authentication</a:t>
            </a:r>
            <a:endParaRPr lang="en-US" sz="2200" dirty="0"/>
          </a:p>
        </p:txBody>
      </p:sp>
      <p:sp>
        <p:nvSpPr>
          <p:cNvPr id="17" name="Text 15"/>
          <p:cNvSpPr/>
          <p:nvPr/>
        </p:nvSpPr>
        <p:spPr>
          <a:xfrm>
            <a:off x="7723227" y="5826323"/>
            <a:ext cx="5743932" cy="402908"/>
          </a:xfrm>
          <a:prstGeom prst="rect">
            <a:avLst/>
          </a:prstGeom>
          <a:noFill/>
          <a:ln/>
        </p:spPr>
        <p:txBody>
          <a:bodyPr wrap="non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Secure login for data privacy.</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757714"/>
            <a:ext cx="12508944" cy="699254"/>
          </a:xfrm>
          <a:prstGeom prst="rect">
            <a:avLst/>
          </a:prstGeom>
          <a:noFill/>
          <a:ln/>
        </p:spPr>
        <p:txBody>
          <a:bodyPr wrap="non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Machine Learning Model: The Core of Prediction</a:t>
            </a:r>
            <a:endParaRPr lang="en-US" sz="4400" dirty="0"/>
          </a:p>
        </p:txBody>
      </p:sp>
      <p:sp>
        <p:nvSpPr>
          <p:cNvPr id="3" name="Text 1"/>
          <p:cNvSpPr/>
          <p:nvPr/>
        </p:nvSpPr>
        <p:spPr>
          <a:xfrm>
            <a:off x="881063" y="2061091"/>
            <a:ext cx="6127075" cy="1611630"/>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Our machine learning model is trained to predict chronic disease risk based on key health indicators. The model processes various inputs to generate a binary output: indicating either a low or high risk.</a:t>
            </a:r>
            <a:endParaRPr lang="en-US" sz="1950" dirty="0"/>
          </a:p>
        </p:txBody>
      </p:sp>
      <p:sp>
        <p:nvSpPr>
          <p:cNvPr id="4" name="Text 2"/>
          <p:cNvSpPr/>
          <p:nvPr/>
        </p:nvSpPr>
        <p:spPr>
          <a:xfrm>
            <a:off x="881063" y="3924419"/>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Key Inputs:</a:t>
            </a:r>
            <a:endParaRPr lang="en-US" sz="2200" dirty="0"/>
          </a:p>
        </p:txBody>
      </p:sp>
      <p:sp>
        <p:nvSpPr>
          <p:cNvPr id="5" name="Text 3"/>
          <p:cNvSpPr/>
          <p:nvPr/>
        </p:nvSpPr>
        <p:spPr>
          <a:xfrm>
            <a:off x="881063" y="4525804"/>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Age</a:t>
            </a:r>
            <a:endParaRPr lang="en-US" sz="1950" dirty="0"/>
          </a:p>
        </p:txBody>
      </p:sp>
      <p:sp>
        <p:nvSpPr>
          <p:cNvPr id="6" name="Text 4"/>
          <p:cNvSpPr/>
          <p:nvPr/>
        </p:nvSpPr>
        <p:spPr>
          <a:xfrm>
            <a:off x="881063" y="5016818"/>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BMI (Body Mass Index)</a:t>
            </a:r>
            <a:endParaRPr lang="en-US" sz="1950" dirty="0"/>
          </a:p>
        </p:txBody>
      </p:sp>
      <p:sp>
        <p:nvSpPr>
          <p:cNvPr id="7" name="Text 5"/>
          <p:cNvSpPr/>
          <p:nvPr/>
        </p:nvSpPr>
        <p:spPr>
          <a:xfrm>
            <a:off x="881063" y="5507831"/>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BP (Blood Pressure)</a:t>
            </a:r>
            <a:endParaRPr lang="en-US" sz="1950" dirty="0"/>
          </a:p>
        </p:txBody>
      </p:sp>
      <p:sp>
        <p:nvSpPr>
          <p:cNvPr id="8" name="Text 6"/>
          <p:cNvSpPr/>
          <p:nvPr/>
        </p:nvSpPr>
        <p:spPr>
          <a:xfrm>
            <a:off x="881063" y="5998845"/>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Glucose Levels</a:t>
            </a:r>
            <a:endParaRPr lang="en-US" sz="1950" dirty="0"/>
          </a:p>
        </p:txBody>
      </p:sp>
      <p:sp>
        <p:nvSpPr>
          <p:cNvPr id="9" name="Text 7"/>
          <p:cNvSpPr/>
          <p:nvPr/>
        </p:nvSpPr>
        <p:spPr>
          <a:xfrm>
            <a:off x="881063" y="6489859"/>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Insulin Levels</a:t>
            </a:r>
            <a:endParaRPr lang="en-US" sz="1950" dirty="0"/>
          </a:p>
        </p:txBody>
      </p:sp>
      <p:sp>
        <p:nvSpPr>
          <p:cNvPr id="10" name="Text 8"/>
          <p:cNvSpPr/>
          <p:nvPr/>
        </p:nvSpPr>
        <p:spPr>
          <a:xfrm>
            <a:off x="881063" y="6980872"/>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Number of Pregnancies (for specific conditions)</a:t>
            </a:r>
            <a:endParaRPr lang="en-US" sz="1950" dirty="0"/>
          </a:p>
        </p:txBody>
      </p:sp>
      <p:sp>
        <p:nvSpPr>
          <p:cNvPr id="11" name="Text 9"/>
          <p:cNvSpPr/>
          <p:nvPr/>
        </p:nvSpPr>
        <p:spPr>
          <a:xfrm>
            <a:off x="7629882" y="2086213"/>
            <a:ext cx="279737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Output:</a:t>
            </a:r>
            <a:endParaRPr lang="en-US" sz="2200" dirty="0"/>
          </a:p>
        </p:txBody>
      </p:sp>
      <p:sp>
        <p:nvSpPr>
          <p:cNvPr id="12" name="Text 10"/>
          <p:cNvSpPr/>
          <p:nvPr/>
        </p:nvSpPr>
        <p:spPr>
          <a:xfrm>
            <a:off x="7629882" y="2687598"/>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E0E4E6"/>
                </a:solidFill>
                <a:latin typeface="Barlow" pitchFamily="34" charset="0"/>
                <a:ea typeface="Barlow" pitchFamily="34" charset="-122"/>
                <a:cs typeface="Barlow" pitchFamily="34" charset="-120"/>
              </a:rPr>
              <a:t>0</a:t>
            </a:r>
            <a:r>
              <a:rPr lang="en-US" sz="1950" dirty="0">
                <a:solidFill>
                  <a:srgbClr val="E0E4E6"/>
                </a:solidFill>
                <a:latin typeface="Barlow" pitchFamily="34" charset="0"/>
                <a:ea typeface="Barlow" pitchFamily="34" charset="-122"/>
                <a:cs typeface="Barlow" pitchFamily="34" charset="-120"/>
              </a:rPr>
              <a:t> = Low Risk</a:t>
            </a:r>
            <a:endParaRPr lang="en-US" sz="1950" dirty="0"/>
          </a:p>
        </p:txBody>
      </p:sp>
      <p:sp>
        <p:nvSpPr>
          <p:cNvPr id="13" name="Text 11"/>
          <p:cNvSpPr/>
          <p:nvPr/>
        </p:nvSpPr>
        <p:spPr>
          <a:xfrm>
            <a:off x="7629882" y="3178612"/>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E0E4E6"/>
                </a:solidFill>
                <a:latin typeface="Barlow" pitchFamily="34" charset="0"/>
                <a:ea typeface="Barlow" pitchFamily="34" charset="-122"/>
                <a:cs typeface="Barlow" pitchFamily="34" charset="-120"/>
              </a:rPr>
              <a:t>1</a:t>
            </a:r>
            <a:r>
              <a:rPr lang="en-US" sz="1950" dirty="0">
                <a:solidFill>
                  <a:srgbClr val="E0E4E6"/>
                </a:solidFill>
                <a:latin typeface="Barlow" pitchFamily="34" charset="0"/>
                <a:ea typeface="Barlow" pitchFamily="34" charset="-122"/>
                <a:cs typeface="Barlow" pitchFamily="34" charset="-120"/>
              </a:rPr>
              <a:t> = High Risk</a:t>
            </a:r>
            <a:endParaRPr lang="en-US" sz="1950" dirty="0"/>
          </a:p>
        </p:txBody>
      </p:sp>
      <p:sp>
        <p:nvSpPr>
          <p:cNvPr id="14" name="Text 12"/>
          <p:cNvSpPr/>
          <p:nvPr/>
        </p:nvSpPr>
        <p:spPr>
          <a:xfrm>
            <a:off x="7629882" y="3833217"/>
            <a:ext cx="3398163" cy="349687"/>
          </a:xfrm>
          <a:prstGeom prst="rect">
            <a:avLst/>
          </a:prstGeom>
          <a:noFill/>
          <a:ln/>
        </p:spPr>
        <p:txBody>
          <a:bodyPr wrap="none" lIns="0" tIns="0" rIns="0" bIns="0" rtlCol="0" anchor="t"/>
          <a:lstStyle/>
          <a:p>
            <a:pPr marL="0" indent="0" algn="l">
              <a:lnSpc>
                <a:spcPts val="2750"/>
              </a:lnSpc>
              <a:buNone/>
            </a:pPr>
            <a:r>
              <a:rPr lang="en-US" sz="2200" b="1" dirty="0">
                <a:solidFill>
                  <a:srgbClr val="F0FCFF"/>
                </a:solidFill>
                <a:latin typeface="Spline Sans Bold" pitchFamily="34" charset="0"/>
                <a:ea typeface="Spline Sans Bold" pitchFamily="34" charset="-122"/>
                <a:cs typeface="Spline Sans Bold" pitchFamily="34" charset="-120"/>
              </a:rPr>
              <a:t>Model Evaluation Metrics:</a:t>
            </a:r>
            <a:endParaRPr lang="en-US" sz="2200" dirty="0"/>
          </a:p>
        </p:txBody>
      </p:sp>
      <p:sp>
        <p:nvSpPr>
          <p:cNvPr id="15" name="Text 13"/>
          <p:cNvSpPr/>
          <p:nvPr/>
        </p:nvSpPr>
        <p:spPr>
          <a:xfrm>
            <a:off x="7629882" y="4434602"/>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Accuracy: Overall correctness of predictions.</a:t>
            </a:r>
            <a:endParaRPr lang="en-US" sz="1950" dirty="0"/>
          </a:p>
        </p:txBody>
      </p:sp>
      <p:sp>
        <p:nvSpPr>
          <p:cNvPr id="16" name="Text 14"/>
          <p:cNvSpPr/>
          <p:nvPr/>
        </p:nvSpPr>
        <p:spPr>
          <a:xfrm>
            <a:off x="7629882" y="4925616"/>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Precision: Proportion of true positive predictions among all positive predictions.</a:t>
            </a:r>
            <a:endParaRPr lang="en-US" sz="1950" dirty="0"/>
          </a:p>
        </p:txBody>
      </p:sp>
      <p:sp>
        <p:nvSpPr>
          <p:cNvPr id="17" name="Text 15"/>
          <p:cNvSpPr/>
          <p:nvPr/>
        </p:nvSpPr>
        <p:spPr>
          <a:xfrm>
            <a:off x="7629882" y="5819537"/>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Recall: Proportion of true positive predictions among all actual positives.</a:t>
            </a:r>
            <a:endParaRPr lang="en-US" sz="1950" dirty="0"/>
          </a:p>
        </p:txBody>
      </p:sp>
      <p:sp>
        <p:nvSpPr>
          <p:cNvPr id="18" name="Text 16"/>
          <p:cNvSpPr/>
          <p:nvPr/>
        </p:nvSpPr>
        <p:spPr>
          <a:xfrm>
            <a:off x="7629882" y="6713458"/>
            <a:ext cx="61270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0E4E6"/>
                </a:solidFill>
                <a:latin typeface="Barlow" pitchFamily="34" charset="0"/>
                <a:ea typeface="Barlow" pitchFamily="34" charset="-122"/>
                <a:cs typeface="Barlow" pitchFamily="34" charset="-120"/>
              </a:rPr>
              <a:t>F1-Score: Harmonic mean of precision and recall.</a:t>
            </a: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0548" y="448270"/>
            <a:ext cx="4485918" cy="407551"/>
          </a:xfrm>
          <a:prstGeom prst="rect">
            <a:avLst/>
          </a:prstGeom>
          <a:noFill/>
          <a:ln/>
        </p:spPr>
        <p:txBody>
          <a:bodyPr wrap="none" lIns="0" tIns="0" rIns="0" bIns="0" rtlCol="0" anchor="t"/>
          <a:lstStyle/>
          <a:p>
            <a:pPr marL="0" indent="0" algn="l">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Interactive Health Dashboard</a:t>
            </a:r>
            <a:endParaRPr lang="en-US" sz="2550" dirty="0"/>
          </a:p>
        </p:txBody>
      </p:sp>
      <p:sp>
        <p:nvSpPr>
          <p:cNvPr id="3" name="Text 1"/>
          <p:cNvSpPr/>
          <p:nvPr/>
        </p:nvSpPr>
        <p:spPr>
          <a:xfrm>
            <a:off x="570548" y="1149191"/>
            <a:ext cx="13489305" cy="234672"/>
          </a:xfrm>
          <a:prstGeom prst="rect">
            <a:avLst/>
          </a:prstGeom>
          <a:noFill/>
          <a:ln/>
        </p:spPr>
        <p:txBody>
          <a:bodyPr wrap="none" lIns="0" tIns="0" rIns="0" bIns="0" rtlCol="0" anchor="t"/>
          <a:lstStyle/>
          <a:p>
            <a:pPr marL="0" indent="0" algn="l">
              <a:lnSpc>
                <a:spcPts val="1800"/>
              </a:lnSpc>
              <a:buNone/>
            </a:pPr>
            <a:r>
              <a:rPr lang="en-US" sz="1150" dirty="0">
                <a:solidFill>
                  <a:srgbClr val="E0E4E6"/>
                </a:solidFill>
                <a:latin typeface="Barlow" pitchFamily="34" charset="0"/>
                <a:ea typeface="Barlow" pitchFamily="34" charset="-122"/>
                <a:cs typeface="Barlow" pitchFamily="34" charset="-120"/>
              </a:rPr>
              <a:t>The dashboard provides dynamic visualizations to help users understand their health data at a glance. Visualizing trends over time is crucial for proactive health management.</a:t>
            </a:r>
            <a:endParaRPr lang="en-US" sz="1150" dirty="0"/>
          </a:p>
        </p:txBody>
      </p:sp>
      <p:pic>
        <p:nvPicPr>
          <p:cNvPr id="4" name="Image 0" descr="preencoded.png"/>
          <p:cNvPicPr>
            <a:picLocks noChangeAspect="1"/>
          </p:cNvPicPr>
          <p:nvPr/>
        </p:nvPicPr>
        <p:blipFill>
          <a:blip r:embed="rId3"/>
          <a:stretch>
            <a:fillRect/>
          </a:stretch>
        </p:blipFill>
        <p:spPr>
          <a:xfrm>
            <a:off x="570548" y="1713905"/>
            <a:ext cx="5909072" cy="3308985"/>
          </a:xfrm>
          <a:prstGeom prst="rect">
            <a:avLst/>
          </a:prstGeom>
        </p:spPr>
      </p:pic>
      <p:sp>
        <p:nvSpPr>
          <p:cNvPr id="5" name="Text 2"/>
          <p:cNvSpPr/>
          <p:nvPr/>
        </p:nvSpPr>
        <p:spPr>
          <a:xfrm>
            <a:off x="570548" y="5187910"/>
            <a:ext cx="6565702" cy="234672"/>
          </a:xfrm>
          <a:prstGeom prst="rect">
            <a:avLst/>
          </a:prstGeom>
          <a:noFill/>
          <a:ln/>
        </p:spPr>
        <p:txBody>
          <a:bodyPr wrap="none" lIns="0" tIns="0" rIns="0" bIns="0" rtlCol="0" anchor="t"/>
          <a:lstStyle/>
          <a:p>
            <a:pPr marL="0" indent="0" algn="l">
              <a:lnSpc>
                <a:spcPts val="1800"/>
              </a:lnSpc>
              <a:buNone/>
            </a:pPr>
            <a:r>
              <a:rPr lang="en-US" sz="1150" b="1" dirty="0">
                <a:solidFill>
                  <a:srgbClr val="E0E4E6"/>
                </a:solidFill>
                <a:latin typeface="Barlow" pitchFamily="34" charset="0"/>
                <a:ea typeface="Barlow" pitchFamily="34" charset="-122"/>
                <a:cs typeface="Barlow" pitchFamily="34" charset="-120"/>
              </a:rPr>
              <a:t>Radar Chart:</a:t>
            </a:r>
            <a:r>
              <a:rPr lang="en-US" sz="1150" dirty="0">
                <a:solidFill>
                  <a:srgbClr val="E0E4E6"/>
                </a:solidFill>
                <a:latin typeface="Barlow" pitchFamily="34" charset="0"/>
                <a:ea typeface="Barlow" pitchFamily="34" charset="-122"/>
                <a:cs typeface="Barlow" pitchFamily="34" charset="-120"/>
              </a:rPr>
              <a:t> Visualizes normalized health factors to identify areas needing attention.</a:t>
            </a:r>
            <a:endParaRPr lang="en-US" sz="1150" dirty="0"/>
          </a:p>
        </p:txBody>
      </p:sp>
      <p:pic>
        <p:nvPicPr>
          <p:cNvPr id="6" name="Image 1" descr="preencoded.png"/>
          <p:cNvPicPr>
            <a:picLocks noChangeAspect="1"/>
          </p:cNvPicPr>
          <p:nvPr/>
        </p:nvPicPr>
        <p:blipFill>
          <a:blip r:embed="rId4"/>
          <a:stretch>
            <a:fillRect/>
          </a:stretch>
        </p:blipFill>
        <p:spPr>
          <a:xfrm>
            <a:off x="7796464" y="1552305"/>
            <a:ext cx="5377884" cy="5377884"/>
          </a:xfrm>
          <a:prstGeom prst="rect">
            <a:avLst/>
          </a:prstGeom>
        </p:spPr>
      </p:pic>
      <p:sp>
        <p:nvSpPr>
          <p:cNvPr id="7" name="Text 3"/>
          <p:cNvSpPr/>
          <p:nvPr/>
        </p:nvSpPr>
        <p:spPr>
          <a:xfrm>
            <a:off x="7501771" y="8444627"/>
            <a:ext cx="6565702" cy="469344"/>
          </a:xfrm>
          <a:prstGeom prst="rect">
            <a:avLst/>
          </a:prstGeom>
          <a:noFill/>
          <a:ln/>
        </p:spPr>
        <p:txBody>
          <a:bodyPr wrap="square" lIns="0" tIns="0" rIns="0" bIns="0" rtlCol="0" anchor="t"/>
          <a:lstStyle/>
          <a:p>
            <a:pPr marL="0" indent="0" algn="l">
              <a:lnSpc>
                <a:spcPts val="1800"/>
              </a:lnSpc>
              <a:buNone/>
            </a:pPr>
            <a:r>
              <a:rPr lang="en-US" sz="1150" b="1" dirty="0">
                <a:solidFill>
                  <a:srgbClr val="E0E4E6"/>
                </a:solidFill>
                <a:latin typeface="Barlow" pitchFamily="34" charset="0"/>
                <a:ea typeface="Barlow" pitchFamily="34" charset="-122"/>
                <a:cs typeface="Barlow" pitchFamily="34" charset="-120"/>
              </a:rPr>
              <a:t>Line Charts:</a:t>
            </a:r>
            <a:r>
              <a:rPr lang="en-US" sz="1150" dirty="0">
                <a:solidFill>
                  <a:srgbClr val="E0E4E6"/>
                </a:solidFill>
                <a:latin typeface="Barlow" pitchFamily="34" charset="0"/>
                <a:ea typeface="Barlow" pitchFamily="34" charset="-122"/>
                <a:cs typeface="Barlow" pitchFamily="34" charset="-120"/>
              </a:rPr>
              <a:t> Track trends in key metrics like Glucose, BMI, and Blood Pressure over time, enabling users to monitor their progress.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850463"/>
            <a:ext cx="12868275" cy="1398508"/>
          </a:xfrm>
          <a:prstGeom prst="rect">
            <a:avLst/>
          </a:prstGeom>
          <a:noFill/>
          <a:ln/>
        </p:spPr>
        <p:txBody>
          <a:bodyPr wrap="square" lIns="0" tIns="0" rIns="0" bIns="0" rtlCol="0" anchor="t"/>
          <a:lstStyle/>
          <a:p>
            <a:pPr marL="0" indent="0" algn="l">
              <a:lnSpc>
                <a:spcPts val="5500"/>
              </a:lnSpc>
              <a:buNone/>
            </a:pPr>
            <a:r>
              <a:rPr lang="en-US" sz="4400" b="1" dirty="0">
                <a:solidFill>
                  <a:srgbClr val="F0FCFF"/>
                </a:solidFill>
                <a:latin typeface="Spline Sans Bold" pitchFamily="34" charset="0"/>
                <a:ea typeface="Spline Sans Bold" pitchFamily="34" charset="-122"/>
                <a:cs typeface="Spline Sans Bold" pitchFamily="34" charset="-120"/>
              </a:rPr>
              <a:t>Gemini AI Assistant: Your Personalized Health Companion</a:t>
            </a:r>
            <a:endParaRPr lang="en-US" sz="4400" dirty="0"/>
          </a:p>
        </p:txBody>
      </p:sp>
      <p:sp>
        <p:nvSpPr>
          <p:cNvPr id="3" name="Text 1"/>
          <p:cNvSpPr/>
          <p:nvPr/>
        </p:nvSpPr>
        <p:spPr>
          <a:xfrm>
            <a:off x="881063" y="2752487"/>
            <a:ext cx="12868275" cy="805815"/>
          </a:xfrm>
          <a:prstGeom prst="rect">
            <a:avLst/>
          </a:prstGeom>
          <a:noFill/>
          <a:ln/>
        </p:spPr>
        <p:txBody>
          <a:bodyPr wrap="square" lIns="0" tIns="0" rIns="0" bIns="0" rtlCol="0" anchor="t"/>
          <a:lstStyle/>
          <a:p>
            <a:pPr marL="0" indent="0" algn="l">
              <a:lnSpc>
                <a:spcPts val="3150"/>
              </a:lnSpc>
              <a:buNone/>
            </a:pPr>
            <a:r>
              <a:rPr lang="en-US" sz="1950" dirty="0">
                <a:solidFill>
                  <a:srgbClr val="E0E4E6"/>
                </a:solidFill>
                <a:latin typeface="Barlow" pitchFamily="34" charset="0"/>
                <a:ea typeface="Barlow" pitchFamily="34" charset="-122"/>
                <a:cs typeface="Barlow" pitchFamily="34" charset="-120"/>
              </a:rPr>
              <a:t>The AI Assistant provides intelligent, empathetic, and personalized health guidance. It leverages the power of Google Gemini to deliver tailored advice.</a:t>
            </a:r>
            <a:endParaRPr lang="en-US" sz="1950" dirty="0"/>
          </a:p>
        </p:txBody>
      </p:sp>
      <p:sp>
        <p:nvSpPr>
          <p:cNvPr id="4" name="Shape 2"/>
          <p:cNvSpPr/>
          <p:nvPr/>
        </p:nvSpPr>
        <p:spPr>
          <a:xfrm>
            <a:off x="881063" y="3841433"/>
            <a:ext cx="12868275" cy="3537585"/>
          </a:xfrm>
          <a:prstGeom prst="roundRect">
            <a:avLst>
              <a:gd name="adj" fmla="val 10675"/>
            </a:avLst>
          </a:prstGeom>
          <a:solidFill>
            <a:srgbClr val="022349"/>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132761" y="4232910"/>
            <a:ext cx="314682" cy="251698"/>
          </a:xfrm>
          <a:prstGeom prst="rect">
            <a:avLst/>
          </a:prstGeom>
        </p:spPr>
      </p:pic>
      <p:sp>
        <p:nvSpPr>
          <p:cNvPr id="6" name="Text 3"/>
          <p:cNvSpPr/>
          <p:nvPr/>
        </p:nvSpPr>
        <p:spPr>
          <a:xfrm>
            <a:off x="1699141" y="4155996"/>
            <a:ext cx="11798498" cy="805815"/>
          </a:xfrm>
          <a:prstGeom prst="rect">
            <a:avLst/>
          </a:prstGeom>
          <a:noFill/>
          <a:ln/>
        </p:spPr>
        <p:txBody>
          <a:bodyPr wrap="square" lIns="0" tIns="0" rIns="0" bIns="0" rtlCol="0" anchor="t"/>
          <a:lstStyle/>
          <a:p>
            <a:pPr marL="0" indent="0" algn="l">
              <a:lnSpc>
                <a:spcPts val="3150"/>
              </a:lnSpc>
              <a:buNone/>
            </a:pPr>
            <a:r>
              <a:rPr lang="en-US" sz="1950" b="1" dirty="0">
                <a:solidFill>
                  <a:srgbClr val="FFFFFF"/>
                </a:solidFill>
                <a:latin typeface="Barlow" pitchFamily="34" charset="0"/>
                <a:ea typeface="Barlow" pitchFamily="34" charset="-122"/>
                <a:cs typeface="Barlow" pitchFamily="34" charset="-120"/>
              </a:rPr>
              <a:t>Contextual Learning:</a:t>
            </a:r>
            <a:r>
              <a:rPr lang="en-US" sz="1950" dirty="0">
                <a:solidFill>
                  <a:srgbClr val="FFFFFF"/>
                </a:solidFill>
                <a:latin typeface="Barlow" pitchFamily="34" charset="0"/>
                <a:ea typeface="Barlow" pitchFamily="34" charset="-122"/>
                <a:cs typeface="Barlow" pitchFamily="34" charset="-120"/>
              </a:rPr>
              <a:t> The AI learns from your last 5 health entries, enabling highly relevant and adaptive recommendations.</a:t>
            </a:r>
            <a:endParaRPr lang="en-US" sz="1950" dirty="0"/>
          </a:p>
        </p:txBody>
      </p:sp>
      <p:sp>
        <p:nvSpPr>
          <p:cNvPr id="7" name="Text 4"/>
          <p:cNvSpPr/>
          <p:nvPr/>
        </p:nvSpPr>
        <p:spPr>
          <a:xfrm>
            <a:off x="1699141" y="5188387"/>
            <a:ext cx="11798498" cy="805815"/>
          </a:xfrm>
          <a:prstGeom prst="rect">
            <a:avLst/>
          </a:prstGeom>
          <a:noFill/>
          <a:ln/>
        </p:spPr>
        <p:txBody>
          <a:bodyPr wrap="square" lIns="0" tIns="0" rIns="0" bIns="0" rtlCol="0" anchor="t"/>
          <a:lstStyle/>
          <a:p>
            <a:pPr marL="0" indent="0" algn="l">
              <a:lnSpc>
                <a:spcPts val="3150"/>
              </a:lnSpc>
              <a:buNone/>
            </a:pPr>
            <a:r>
              <a:rPr lang="en-US" sz="1950" b="1" dirty="0">
                <a:solidFill>
                  <a:srgbClr val="FFFFFF"/>
                </a:solidFill>
                <a:latin typeface="Barlow" pitchFamily="34" charset="0"/>
                <a:ea typeface="Barlow" pitchFamily="34" charset="-122"/>
                <a:cs typeface="Barlow" pitchFamily="34" charset="-120"/>
              </a:rPr>
              <a:t>Personalized Messaging:</a:t>
            </a:r>
            <a:r>
              <a:rPr lang="en-US" sz="1950" dirty="0">
                <a:solidFill>
                  <a:srgbClr val="FFFFFF"/>
                </a:solidFill>
                <a:latin typeface="Barlow" pitchFamily="34" charset="0"/>
                <a:ea typeface="Barlow" pitchFamily="34" charset="-122"/>
                <a:cs typeface="Barlow" pitchFamily="34" charset="-120"/>
              </a:rPr>
              <a:t> Responses are crafted with your username and specific context, fostering a more engaging and supportive user experience.</a:t>
            </a:r>
            <a:endParaRPr lang="en-US" sz="1950" dirty="0"/>
          </a:p>
        </p:txBody>
      </p:sp>
      <p:sp>
        <p:nvSpPr>
          <p:cNvPr id="8" name="Text 5"/>
          <p:cNvSpPr/>
          <p:nvPr/>
        </p:nvSpPr>
        <p:spPr>
          <a:xfrm>
            <a:off x="1699141" y="6220777"/>
            <a:ext cx="11798498" cy="805815"/>
          </a:xfrm>
          <a:prstGeom prst="rect">
            <a:avLst/>
          </a:prstGeom>
          <a:noFill/>
          <a:ln/>
        </p:spPr>
        <p:txBody>
          <a:bodyPr wrap="square" lIns="0" tIns="0" rIns="0" bIns="0" rtlCol="0" anchor="t"/>
          <a:lstStyle/>
          <a:p>
            <a:pPr marL="0" indent="0" algn="l">
              <a:lnSpc>
                <a:spcPts val="3150"/>
              </a:lnSpc>
              <a:buNone/>
            </a:pPr>
            <a:r>
              <a:rPr lang="en-US" sz="1950" b="1" dirty="0">
                <a:solidFill>
                  <a:srgbClr val="FFFFFF"/>
                </a:solidFill>
                <a:latin typeface="Barlow" pitchFamily="34" charset="0"/>
                <a:ea typeface="Barlow" pitchFamily="34" charset="-122"/>
                <a:cs typeface="Barlow" pitchFamily="34" charset="-120"/>
              </a:rPr>
              <a:t>Emoji-Rich Communication:</a:t>
            </a:r>
            <a:r>
              <a:rPr lang="en-US" sz="1950" dirty="0">
                <a:solidFill>
                  <a:srgbClr val="FFFFFF"/>
                </a:solidFill>
                <a:latin typeface="Barlow" pitchFamily="34" charset="0"/>
                <a:ea typeface="Barlow" pitchFamily="34" charset="-122"/>
                <a:cs typeface="Barlow" pitchFamily="34" charset="-120"/>
              </a:rPr>
              <a:t> Messages incorporate emojis to create a friendly and approachable tone, enhancing user interaction and engagement.</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635</Words>
  <Application>Microsoft Office PowerPoint</Application>
  <PresentationFormat>Custom</PresentationFormat>
  <Paragraphs>93</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Barlow</vt:lpstr>
      <vt:lpstr>Arial</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mm dd</cp:lastModifiedBy>
  <cp:revision>1</cp:revision>
  <dcterms:created xsi:type="dcterms:W3CDTF">2025-07-16T10:05:35Z</dcterms:created>
  <dcterms:modified xsi:type="dcterms:W3CDTF">2025-07-17T13:44:22Z</dcterms:modified>
</cp:coreProperties>
</file>